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256" r:id="rId2"/>
    <p:sldId id="258" r:id="rId3"/>
    <p:sldId id="259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4" r:id="rId17"/>
    <p:sldId id="279" r:id="rId18"/>
    <p:sldId id="260" r:id="rId1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8485" autoAdjust="0"/>
  </p:normalViewPr>
  <p:slideViewPr>
    <p:cSldViewPr>
      <p:cViewPr varScale="1">
        <p:scale>
          <a:sx n="61" d="100"/>
          <a:sy n="61" d="100"/>
        </p:scale>
        <p:origin x="1440" y="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3579C183-A605-45E9-862E-30F0644B1865}" type="datetimeFigureOut">
              <a:rPr lang="en-US" smtClean="0"/>
              <a:t>10/17/2023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9B81C4F4-E0F4-4D2D-BA66-8EBD091ACE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0721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¼ students are bullied</a:t>
            </a:r>
          </a:p>
          <a:p>
            <a:endParaRPr lang="en-US" dirty="0" smtClean="0"/>
          </a:p>
          <a:p>
            <a:r>
              <a:rPr lang="en-US" dirty="0" smtClean="0"/>
              <a:t>1/5</a:t>
            </a:r>
            <a:r>
              <a:rPr lang="en-US" baseline="0" dirty="0" smtClean="0"/>
              <a:t> students admit to being a bully</a:t>
            </a:r>
          </a:p>
          <a:p>
            <a:endParaRPr lang="en-US" baseline="0" dirty="0" smtClean="0"/>
          </a:p>
          <a:p>
            <a:r>
              <a:rPr lang="en-US" baseline="0" dirty="0" smtClean="0"/>
              <a:t>160,000 students miss school each day for fear of being bullied</a:t>
            </a:r>
          </a:p>
          <a:p>
            <a:endParaRPr lang="en-US" baseline="0" dirty="0" smtClean="0"/>
          </a:p>
          <a:p>
            <a:r>
              <a:rPr lang="en-US" baseline="0" dirty="0" smtClean="0"/>
              <a:t>Bullying and cyberbullying contribute to youth violence and drug/alcohol abuse</a:t>
            </a:r>
          </a:p>
          <a:p>
            <a:endParaRPr lang="en-US" baseline="0" dirty="0" smtClean="0"/>
          </a:p>
          <a:p>
            <a:r>
              <a:rPr lang="en-US" baseline="0" dirty="0" smtClean="0"/>
              <a:t>43% of students fear harassment in bathrooms and locker rooms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81C4F4-E0F4-4D2D-BA66-8EBD091ACEF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9556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F5771-5E7E-450E-A7F8-6BB7C7069AB2}" type="datetimeFigureOut">
              <a:rPr lang="en-US" smtClean="0"/>
              <a:t>10/17/2023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F3C62-D17F-49F9-85AA-1AA8F302738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F5771-5E7E-450E-A7F8-6BB7C7069AB2}" type="datetimeFigureOut">
              <a:rPr lang="en-US" smtClean="0"/>
              <a:t>10/17/2023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F3C62-D17F-49F9-85AA-1AA8F30273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F5771-5E7E-450E-A7F8-6BB7C7069AB2}" type="datetimeFigureOut">
              <a:rPr lang="en-US" smtClean="0"/>
              <a:t>10/17/2023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F3C62-D17F-49F9-85AA-1AA8F30273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F5771-5E7E-450E-A7F8-6BB7C7069AB2}" type="datetimeFigureOut">
              <a:rPr lang="en-US" smtClean="0"/>
              <a:t>10/17/2023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F3C62-D17F-49F9-85AA-1AA8F30273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F5771-5E7E-450E-A7F8-6BB7C7069AB2}" type="datetimeFigureOut">
              <a:rPr lang="en-US" smtClean="0"/>
              <a:t>10/17/2023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F3C62-D17F-49F9-85AA-1AA8F302738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F5771-5E7E-450E-A7F8-6BB7C7069AB2}" type="datetimeFigureOut">
              <a:rPr lang="en-US" smtClean="0"/>
              <a:t>10/17/2023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F3C62-D17F-49F9-85AA-1AA8F30273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F5771-5E7E-450E-A7F8-6BB7C7069AB2}" type="datetimeFigureOut">
              <a:rPr lang="en-US" smtClean="0"/>
              <a:t>10/17/2023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F3C62-D17F-49F9-85AA-1AA8F30273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F5771-5E7E-450E-A7F8-6BB7C7069AB2}" type="datetimeFigureOut">
              <a:rPr lang="en-US" smtClean="0"/>
              <a:t>10/17/2023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F3C62-D17F-49F9-85AA-1AA8F30273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F5771-5E7E-450E-A7F8-6BB7C7069AB2}" type="datetimeFigureOut">
              <a:rPr lang="en-US" smtClean="0"/>
              <a:t>10/17/2023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F3C62-D17F-49F9-85AA-1AA8F30273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F5771-5E7E-450E-A7F8-6BB7C7069AB2}" type="datetimeFigureOut">
              <a:rPr lang="en-US" smtClean="0"/>
              <a:t>10/17/2023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F3C62-D17F-49F9-85AA-1AA8F3027385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AC5F5771-5E7E-450E-A7F8-6BB7C7069AB2}" type="datetimeFigureOut">
              <a:rPr lang="en-US" smtClean="0"/>
              <a:t>10/17/2023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63DF3C62-D17F-49F9-85AA-1AA8F302738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AC5F5771-5E7E-450E-A7F8-6BB7C7069AB2}" type="datetimeFigureOut">
              <a:rPr lang="en-US" smtClean="0"/>
              <a:t>10/17/2023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63DF3C62-D17F-49F9-85AA-1AA8F302738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3657600"/>
            <a:ext cx="8077200" cy="2209800"/>
          </a:xfrm>
        </p:spPr>
        <p:txBody>
          <a:bodyPr>
            <a:normAutofit/>
          </a:bodyPr>
          <a:lstStyle/>
          <a:p>
            <a:pPr algn="ctr"/>
            <a:r>
              <a:rPr lang="en-US" sz="6000" dirty="0" smtClean="0"/>
              <a:t>Bullying 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04800"/>
            <a:ext cx="8077200" cy="2895600"/>
          </a:xfrm>
        </p:spPr>
        <p:txBody>
          <a:bodyPr>
            <a:normAutofit/>
          </a:bodyPr>
          <a:lstStyle/>
          <a:p>
            <a:pPr algn="r"/>
            <a:r>
              <a:rPr lang="en-US" sz="6000" b="1" dirty="0" smtClean="0"/>
              <a:t>BELTON MIDDLE SCHOOL</a:t>
            </a:r>
          </a:p>
          <a:p>
            <a:pPr algn="r"/>
            <a:r>
              <a:rPr lang="en-US" sz="6000" b="1" dirty="0" smtClean="0"/>
              <a:t>“WARRIORS”</a:t>
            </a:r>
            <a:endParaRPr lang="en-US" sz="60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609600"/>
            <a:ext cx="2514600" cy="243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8184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Who Is Involved In Bullying?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8872" indent="0" algn="ctr">
              <a:buNone/>
            </a:pPr>
            <a:r>
              <a:rPr lang="en-US" sz="4400" u="sng" dirty="0" smtClean="0"/>
              <a:t>Bully:</a:t>
            </a:r>
          </a:p>
          <a:p>
            <a:pPr marL="118872" indent="0" algn="ctr">
              <a:buNone/>
            </a:pPr>
            <a:endParaRPr lang="en-US" u="sng" dirty="0" smtClean="0"/>
          </a:p>
          <a:p>
            <a:pPr algn="ctr"/>
            <a:r>
              <a:rPr lang="en-US" sz="3600" dirty="0" smtClean="0"/>
              <a:t>One or more persons who intentionally intimidate or harm another person. </a:t>
            </a:r>
          </a:p>
          <a:p>
            <a:pPr marL="118872" indent="0" algn="ctr">
              <a:buNone/>
            </a:pPr>
            <a:endParaRPr lang="en-US" sz="3600" dirty="0" smtClean="0"/>
          </a:p>
          <a:p>
            <a:pPr algn="ctr"/>
            <a:r>
              <a:rPr lang="en-US" sz="3600" dirty="0" smtClean="0"/>
              <a:t>A bully has power or social support. The harm they cause can be physical, emotional or both.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260984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Who Is Involved In Bullying?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8872" indent="0" algn="ctr">
              <a:buNone/>
            </a:pPr>
            <a:r>
              <a:rPr lang="en-US" sz="4800" u="sng" dirty="0" smtClean="0"/>
              <a:t>Victim:</a:t>
            </a:r>
            <a:endParaRPr lang="en-US" sz="4800" u="sng" dirty="0"/>
          </a:p>
          <a:p>
            <a:pPr marL="118872" indent="0" algn="ctr">
              <a:buNone/>
            </a:pPr>
            <a:endParaRPr lang="en-US" u="sng" dirty="0"/>
          </a:p>
          <a:p>
            <a:pPr algn="ctr"/>
            <a:r>
              <a:rPr lang="en-US" sz="4400" b="1" dirty="0" smtClean="0"/>
              <a:t>The person who is being bullied.</a:t>
            </a:r>
          </a:p>
          <a:p>
            <a:pPr marL="118872" indent="0" algn="ctr">
              <a:buNone/>
            </a:pPr>
            <a:endParaRPr lang="en-US" b="1" dirty="0" smtClean="0"/>
          </a:p>
          <a:p>
            <a:pPr algn="ctr"/>
            <a:r>
              <a:rPr lang="en-US" dirty="0" smtClean="0"/>
              <a:t>The victim has less power or social support and often blames him/herself for the abuse. </a:t>
            </a:r>
            <a:endParaRPr lang="en-US" dirty="0"/>
          </a:p>
          <a:p>
            <a:pPr marL="118872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9667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Who Is Involved In Bullying?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8872" indent="0" algn="ctr">
              <a:buNone/>
            </a:pPr>
            <a:r>
              <a:rPr lang="en-US" sz="4000" u="sng" dirty="0" smtClean="0"/>
              <a:t>Bystander:</a:t>
            </a:r>
            <a:endParaRPr lang="en-US" sz="4000" u="sng" dirty="0"/>
          </a:p>
          <a:p>
            <a:pPr marL="118872" indent="0" algn="ctr">
              <a:buNone/>
            </a:pPr>
            <a:endParaRPr lang="en-US" u="sng" dirty="0"/>
          </a:p>
          <a:p>
            <a:pPr algn="ctr"/>
            <a:r>
              <a:rPr lang="en-US" dirty="0"/>
              <a:t>One </a:t>
            </a:r>
            <a:r>
              <a:rPr lang="en-US" dirty="0" smtClean="0"/>
              <a:t>or more people who stand on the sidelines and passively witness acts of bullying – bystanders might also actively provide encouragement to the bully. </a:t>
            </a:r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3771164"/>
              </p:ext>
            </p:extLst>
          </p:nvPr>
        </p:nvGraphicFramePr>
        <p:xfrm>
          <a:off x="1524000" y="5181600"/>
          <a:ext cx="6096000" cy="1554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0"/>
              </a:tblGrid>
              <a:tr h="1524000">
                <a:tc>
                  <a:txBody>
                    <a:bodyPr/>
                    <a:lstStyle/>
                    <a:p>
                      <a:pPr marL="285750" indent="-285750" algn="ctr">
                        <a:buFont typeface="Arial" panose="020B0604020202020204" pitchFamily="34" charset="0"/>
                        <a:buChar char="•"/>
                      </a:pPr>
                      <a:r>
                        <a:rPr lang="en-US" sz="2400" dirty="0" smtClean="0"/>
                        <a:t>Bystanders may not seek help/intervene</a:t>
                      </a:r>
                      <a:r>
                        <a:rPr lang="en-US" sz="2400" baseline="0" dirty="0" smtClean="0"/>
                        <a:t> because they fear for their safety, may lose friends, become a target or be labeled a tattletale or snitch. 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82498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Why Does Bullying Occur?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8872" indent="0" algn="ctr">
              <a:buNone/>
            </a:pPr>
            <a:r>
              <a:rPr lang="en-US" dirty="0" smtClean="0"/>
              <a:t>Bullying can be related to hostile acts perpetrated against racial and ethnic minorities, gay, lesbian, and bi-sexual youth, and persons with disabilities. </a:t>
            </a:r>
          </a:p>
          <a:p>
            <a:pPr marL="118872" indent="0" algn="ctr">
              <a:buNone/>
            </a:pPr>
            <a:endParaRPr lang="en-US" dirty="0"/>
          </a:p>
          <a:p>
            <a:pPr marL="118872" indent="0" algn="ctr">
              <a:buNone/>
            </a:pPr>
            <a:endParaRPr lang="en-US" dirty="0" smtClean="0"/>
          </a:p>
          <a:p>
            <a:pPr marL="118872" indent="0" algn="ctr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1937101"/>
              </p:ext>
            </p:extLst>
          </p:nvPr>
        </p:nvGraphicFramePr>
        <p:xfrm>
          <a:off x="1295400" y="5257800"/>
          <a:ext cx="6096000" cy="64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i="1" dirty="0" smtClean="0"/>
                        <a:t>This definition is taken from the American Psychological Association. </a:t>
                      </a:r>
                      <a:endParaRPr lang="en-US" i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42475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Cyberbullying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8872" indent="0" algn="ctr">
              <a:buNone/>
            </a:pPr>
            <a:r>
              <a:rPr lang="en-US" sz="2800" b="1" u="sng" dirty="0" smtClean="0"/>
              <a:t>Cyberbullying Definition:</a:t>
            </a:r>
          </a:p>
          <a:p>
            <a:pPr marL="118872" indent="0" algn="ctr">
              <a:buNone/>
            </a:pPr>
            <a:endParaRPr lang="en-US" sz="2800" b="1" u="sng" dirty="0"/>
          </a:p>
          <a:p>
            <a:pPr marL="118872" indent="0" algn="ctr">
              <a:buNone/>
            </a:pPr>
            <a:r>
              <a:rPr lang="en-US" sz="2800" dirty="0" smtClean="0"/>
              <a:t>“The willful and repeated harm influenced through the use of computers, cell phones, and other electronic devices.” </a:t>
            </a:r>
            <a:endParaRPr lang="en-US" sz="28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4114800"/>
            <a:ext cx="8305800" cy="259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6474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Cyberbullying vs. Bullying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" y="1600200"/>
            <a:ext cx="8915399" cy="5029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0697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Cyberbullying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Sending mean texts, e-mails, or instant messages</a:t>
            </a:r>
          </a:p>
          <a:p>
            <a:r>
              <a:rPr lang="en-US" dirty="0" smtClean="0"/>
              <a:t>Posting offensive pictures or messages about others in blogs or on Web sites</a:t>
            </a:r>
          </a:p>
          <a:p>
            <a:r>
              <a:rPr lang="en-US" dirty="0" smtClean="0"/>
              <a:t>Using someone else’s user name to spread rumors or lies about someone</a:t>
            </a:r>
          </a:p>
          <a:p>
            <a:r>
              <a:rPr lang="en-US" dirty="0" smtClean="0"/>
              <a:t>Sending repeated notes</a:t>
            </a:r>
          </a:p>
          <a:p>
            <a:r>
              <a:rPr lang="en-US" dirty="0" smtClean="0"/>
              <a:t>Forwarding supposedly private messages, pictures or videos to others</a:t>
            </a:r>
          </a:p>
          <a:p>
            <a:r>
              <a:rPr lang="en-US" dirty="0" smtClean="0"/>
              <a:t>Threatening or harassing others with offensive language</a:t>
            </a:r>
          </a:p>
          <a:p>
            <a:endParaRPr lang="en-US" dirty="0"/>
          </a:p>
          <a:p>
            <a:pPr marL="118872" indent="0">
              <a:buNone/>
            </a:pPr>
            <a:r>
              <a:rPr lang="en-US" i="1" dirty="0" smtClean="0"/>
              <a:t>Cyberbullying is more difficult too detect and victimization is ongoing!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144604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When bullying occurs…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1"/>
            <a:ext cx="8534400" cy="4800600"/>
          </a:xfrm>
        </p:spPr>
        <p:txBody>
          <a:bodyPr/>
          <a:lstStyle/>
          <a:p>
            <a:pPr marL="118872" indent="0" algn="r">
              <a:buNone/>
            </a:pPr>
            <a:r>
              <a:rPr lang="en-US" b="1" dirty="0" smtClean="0"/>
              <a:t>“STOP”</a:t>
            </a:r>
            <a:r>
              <a:rPr lang="en-US" dirty="0" smtClean="0"/>
              <a:t> the action</a:t>
            </a:r>
          </a:p>
          <a:p>
            <a:pPr marL="118872" indent="0" algn="r">
              <a:buNone/>
            </a:pPr>
            <a:r>
              <a:rPr lang="en-US" b="1" dirty="0" smtClean="0"/>
              <a:t>“WALK” </a:t>
            </a:r>
            <a:r>
              <a:rPr lang="en-US" dirty="0" smtClean="0"/>
              <a:t>away</a:t>
            </a:r>
          </a:p>
          <a:p>
            <a:pPr marL="118872" indent="0" algn="r">
              <a:buNone/>
            </a:pPr>
            <a:r>
              <a:rPr lang="en-US" dirty="0" smtClean="0"/>
              <a:t>&amp;</a:t>
            </a:r>
          </a:p>
          <a:p>
            <a:pPr marL="118872" indent="0" algn="r">
              <a:buNone/>
            </a:pPr>
            <a:r>
              <a:rPr lang="en-US" b="1" dirty="0" smtClean="0"/>
              <a:t>“TALK” </a:t>
            </a:r>
            <a:r>
              <a:rPr lang="en-US" dirty="0" smtClean="0"/>
              <a:t>to someone who can affect change</a:t>
            </a:r>
          </a:p>
          <a:p>
            <a:pPr marL="118872" indent="0">
              <a:buNone/>
            </a:pPr>
            <a:endParaRPr lang="en-US" dirty="0"/>
          </a:p>
          <a:p>
            <a:pPr marL="118872" indent="0">
              <a:buNone/>
            </a:pP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100" y="4495799"/>
            <a:ext cx="8267699" cy="22720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7692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8872" indent="0">
              <a:buNone/>
            </a:pPr>
            <a:r>
              <a:rPr lang="en-US" sz="1600" dirty="0" err="1" smtClean="0"/>
              <a:t>Olewus</a:t>
            </a:r>
            <a:r>
              <a:rPr lang="en-US" sz="1600" dirty="0" smtClean="0"/>
              <a:t>, D. (1993). </a:t>
            </a:r>
            <a:r>
              <a:rPr lang="en-US" sz="1600" i="1" dirty="0" smtClean="0"/>
              <a:t>Bullying at school: what we know and what we can do</a:t>
            </a:r>
            <a:r>
              <a:rPr lang="en-US" sz="1600" dirty="0" smtClean="0"/>
              <a:t>. NY: Blackwell. </a:t>
            </a:r>
          </a:p>
          <a:p>
            <a:pPr marL="118872" indent="0">
              <a:buNone/>
            </a:pPr>
            <a:endParaRPr lang="en-US" sz="1600" dirty="0"/>
          </a:p>
          <a:p>
            <a:pPr marL="118872" indent="0">
              <a:buNone/>
            </a:pPr>
            <a:r>
              <a:rPr lang="en-US" sz="1600" dirty="0" smtClean="0"/>
              <a:t>Roland, E. (1989). A system oriented strategy against bullying. In E. Roland &amp; E. </a:t>
            </a:r>
            <a:r>
              <a:rPr lang="en-US" sz="1600" dirty="0" err="1" smtClean="0"/>
              <a:t>Munthe</a:t>
            </a:r>
            <a:r>
              <a:rPr lang="en-US" sz="1600" dirty="0" smtClean="0"/>
              <a:t> (Eds.), </a:t>
            </a:r>
            <a:r>
              <a:rPr lang="en-US" sz="1600" i="1" dirty="0" smtClean="0"/>
              <a:t>Bullying: An international perspective</a:t>
            </a:r>
            <a:r>
              <a:rPr lang="en-US" sz="1600" dirty="0" smtClean="0"/>
              <a:t>. London: David Fulton Publishers. </a:t>
            </a:r>
          </a:p>
          <a:p>
            <a:pPr marL="118872" indent="0">
              <a:buNone/>
            </a:pPr>
            <a:endParaRPr lang="en-US" sz="1600" dirty="0"/>
          </a:p>
          <a:p>
            <a:pPr marL="118872" indent="0">
              <a:buNone/>
            </a:pPr>
            <a:r>
              <a:rPr lang="en-US" sz="1600" dirty="0" smtClean="0"/>
              <a:t>Smith, P.K., &amp; Sharp, S. (1994). </a:t>
            </a:r>
            <a:r>
              <a:rPr lang="en-US" sz="1600" i="1" dirty="0" smtClean="0"/>
              <a:t>School bullying: Insights and perspectives. </a:t>
            </a:r>
            <a:r>
              <a:rPr lang="en-US" sz="1600" dirty="0" smtClean="0"/>
              <a:t>London: Routledge. </a:t>
            </a:r>
          </a:p>
          <a:p>
            <a:pPr marL="118872" indent="0">
              <a:buNone/>
            </a:pPr>
            <a:endParaRPr lang="en-US" sz="1600" dirty="0"/>
          </a:p>
          <a:p>
            <a:pPr marL="118872" indent="0">
              <a:buNone/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722715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Warrior Anti-Bullying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b="1" i="1" dirty="0" smtClean="0"/>
              <a:t>EDUCATE</a:t>
            </a:r>
            <a:r>
              <a:rPr lang="en-US" sz="4800" dirty="0" smtClean="0"/>
              <a:t> 6</a:t>
            </a:r>
            <a:r>
              <a:rPr lang="en-US" sz="4800" baseline="30000" dirty="0" smtClean="0"/>
              <a:t>th</a:t>
            </a:r>
            <a:r>
              <a:rPr lang="en-US" sz="4800" dirty="0" smtClean="0"/>
              <a:t>-8</a:t>
            </a:r>
            <a:r>
              <a:rPr lang="en-US" sz="4800" baseline="30000" dirty="0" smtClean="0"/>
              <a:t>th</a:t>
            </a:r>
            <a:r>
              <a:rPr lang="en-US" sz="4800" dirty="0" smtClean="0"/>
              <a:t> graders about bullying</a:t>
            </a:r>
          </a:p>
          <a:p>
            <a:pPr marL="118872" indent="0">
              <a:buNone/>
            </a:pPr>
            <a:endParaRPr lang="en-US" sz="4800" dirty="0" smtClean="0"/>
          </a:p>
          <a:p>
            <a:r>
              <a:rPr lang="en-US" sz="4800" b="1" i="1" dirty="0" smtClean="0"/>
              <a:t>ADDRESS</a:t>
            </a:r>
            <a:r>
              <a:rPr lang="en-US" sz="4800" dirty="0" smtClean="0"/>
              <a:t> bullying</a:t>
            </a:r>
          </a:p>
          <a:p>
            <a:pPr marL="118872" indent="0">
              <a:buNone/>
            </a:pPr>
            <a:endParaRPr lang="en-US" sz="4800" dirty="0" smtClean="0"/>
          </a:p>
          <a:p>
            <a:r>
              <a:rPr lang="en-US" sz="4800" b="1" i="1" dirty="0" smtClean="0"/>
              <a:t>PREVENT</a:t>
            </a:r>
            <a:r>
              <a:rPr lang="en-US" sz="4800" dirty="0" smtClean="0"/>
              <a:t> bullying </a:t>
            </a:r>
            <a:endParaRPr lang="en-US" sz="4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3600" y="2667000"/>
            <a:ext cx="3124200" cy="3886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1655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What is bullying?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8872" indent="0" algn="ctr">
              <a:buNone/>
            </a:pPr>
            <a:endParaRPr lang="en-US" sz="2800" b="1" dirty="0" smtClean="0"/>
          </a:p>
          <a:p>
            <a:pPr marL="118872" indent="0" algn="ctr">
              <a:buNone/>
            </a:pPr>
            <a:r>
              <a:rPr lang="en-US" sz="2800" b="1" dirty="0" smtClean="0"/>
              <a:t>Bullying is aggressive behavior that is intentional and that involves an imbalance of power or strength</a:t>
            </a:r>
            <a:r>
              <a:rPr lang="en-US" sz="2800" b="1" dirty="0"/>
              <a:t> </a:t>
            </a:r>
            <a:r>
              <a:rPr lang="en-US" sz="2800" b="1" dirty="0" smtClean="0"/>
              <a:t>(</a:t>
            </a:r>
            <a:r>
              <a:rPr lang="en-US" sz="2800" b="1" dirty="0" err="1" smtClean="0"/>
              <a:t>Olweus</a:t>
            </a:r>
            <a:r>
              <a:rPr lang="en-US" sz="2800" b="1" dirty="0" smtClean="0"/>
              <a:t>, 1993; Roland, 1989; Smith &amp; Sharp, 1994). 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860164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Forms of Bullying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ctr"/>
            <a:r>
              <a:rPr lang="en-US" b="1" dirty="0" smtClean="0"/>
              <a:t>Physical</a:t>
            </a:r>
          </a:p>
          <a:p>
            <a:pPr marL="118872" indent="0" algn="ctr">
              <a:buNone/>
            </a:pPr>
            <a:endParaRPr lang="en-US" b="1" dirty="0"/>
          </a:p>
          <a:p>
            <a:pPr algn="ctr"/>
            <a:r>
              <a:rPr lang="en-US" b="1" dirty="0" smtClean="0"/>
              <a:t>Verbal</a:t>
            </a:r>
          </a:p>
          <a:p>
            <a:pPr algn="ctr"/>
            <a:endParaRPr lang="en-US" b="1" dirty="0"/>
          </a:p>
          <a:p>
            <a:pPr algn="ctr"/>
            <a:r>
              <a:rPr lang="en-US" b="1" dirty="0" smtClean="0"/>
              <a:t>Emotional</a:t>
            </a:r>
          </a:p>
          <a:p>
            <a:pPr algn="ctr"/>
            <a:endParaRPr lang="en-US" b="1" dirty="0"/>
          </a:p>
          <a:p>
            <a:pPr algn="ctr"/>
            <a:r>
              <a:rPr lang="en-US" b="1" dirty="0" smtClean="0"/>
              <a:t>Cyberbullying</a:t>
            </a:r>
          </a:p>
          <a:p>
            <a:pPr algn="ctr"/>
            <a:endParaRPr lang="en-US" b="1" dirty="0"/>
          </a:p>
          <a:p>
            <a:pPr algn="ctr"/>
            <a:r>
              <a:rPr lang="en-US" b="1" dirty="0" smtClean="0"/>
              <a:t>Sexual</a:t>
            </a:r>
          </a:p>
          <a:p>
            <a:pPr algn="ctr"/>
            <a:endParaRPr lang="en-US" b="1" dirty="0"/>
          </a:p>
          <a:p>
            <a:pPr algn="ctr"/>
            <a:r>
              <a:rPr lang="en-US" b="1" dirty="0" smtClean="0"/>
              <a:t>Racial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1096545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Forms of Bullying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8872" indent="0">
              <a:buNone/>
            </a:pPr>
            <a:r>
              <a:rPr lang="en-US" b="1" u="sng" dirty="0" smtClean="0"/>
              <a:t>Physical</a:t>
            </a:r>
            <a:r>
              <a:rPr lang="en-US" dirty="0" smtClean="0"/>
              <a:t> – Harmful actions against another person’s body. </a:t>
            </a:r>
          </a:p>
          <a:p>
            <a:pPr marL="118872" indent="0">
              <a:buNone/>
            </a:pPr>
            <a:endParaRPr lang="en-US" dirty="0"/>
          </a:p>
          <a:p>
            <a:pPr marL="118872" indent="0">
              <a:buNone/>
            </a:pPr>
            <a:r>
              <a:rPr lang="en-US" dirty="0" smtClean="0"/>
              <a:t>Examples:</a:t>
            </a:r>
          </a:p>
          <a:p>
            <a:pPr marL="118872" indent="0">
              <a:buNone/>
            </a:pPr>
            <a:endParaRPr lang="en-US" dirty="0"/>
          </a:p>
          <a:p>
            <a:pPr marL="118872" indent="0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4528960"/>
              </p:ext>
            </p:extLst>
          </p:nvPr>
        </p:nvGraphicFramePr>
        <p:xfrm>
          <a:off x="838200" y="4038600"/>
          <a:ext cx="6858000" cy="2301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29000"/>
                <a:gridCol w="3429000"/>
              </a:tblGrid>
              <a:tr h="57531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Biting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Kicking</a:t>
                      </a:r>
                    </a:p>
                  </a:txBody>
                  <a:tcPr/>
                </a:tc>
              </a:tr>
              <a:tr h="57531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Pushing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Pinching</a:t>
                      </a:r>
                      <a:endParaRPr lang="en-US" b="1" dirty="0"/>
                    </a:p>
                  </a:txBody>
                  <a:tcPr/>
                </a:tc>
              </a:tr>
              <a:tr h="57531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Hitting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Tripping</a:t>
                      </a:r>
                      <a:endParaRPr lang="en-US" b="1" dirty="0"/>
                    </a:p>
                  </a:txBody>
                  <a:tcPr/>
                </a:tc>
              </a:tr>
              <a:tr h="57531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Pulling Hair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67884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Forms of Bullying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8872" indent="0">
              <a:buNone/>
            </a:pPr>
            <a:r>
              <a:rPr lang="en-US" b="1" u="sng" dirty="0" smtClean="0"/>
              <a:t>Verbal </a:t>
            </a:r>
            <a:r>
              <a:rPr lang="en-US" dirty="0" smtClean="0"/>
              <a:t>– Speaking to or about a person in an unkind or hurtful way/tone. </a:t>
            </a:r>
          </a:p>
          <a:p>
            <a:pPr marL="118872" indent="0">
              <a:buNone/>
            </a:pPr>
            <a:endParaRPr lang="en-US" dirty="0"/>
          </a:p>
          <a:p>
            <a:pPr marL="118872" indent="0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5593198"/>
              </p:ext>
            </p:extLst>
          </p:nvPr>
        </p:nvGraphicFramePr>
        <p:xfrm>
          <a:off x="609600" y="3429000"/>
          <a:ext cx="7162800" cy="274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81400"/>
                <a:gridCol w="3581400"/>
              </a:tblGrid>
              <a:tr h="68580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Sarcasm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Teasing</a:t>
                      </a:r>
                      <a:endParaRPr lang="en-US" b="1" dirty="0"/>
                    </a:p>
                  </a:txBody>
                  <a:tcPr/>
                </a:tc>
              </a:tr>
              <a:tr h="68580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Name-Calling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Putting-Down</a:t>
                      </a:r>
                      <a:endParaRPr lang="en-US" b="1" dirty="0"/>
                    </a:p>
                  </a:txBody>
                  <a:tcPr/>
                </a:tc>
              </a:tr>
              <a:tr h="68580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Phone Calls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Hurtful Gossip</a:t>
                      </a:r>
                      <a:endParaRPr lang="en-US" b="1" dirty="0"/>
                    </a:p>
                  </a:txBody>
                  <a:tcPr/>
                </a:tc>
              </a:tr>
              <a:tr h="68580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Spreading</a:t>
                      </a:r>
                      <a:r>
                        <a:rPr lang="en-US" b="1" baseline="0" dirty="0" smtClean="0"/>
                        <a:t> Rumors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18535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Forms of Bullying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8872" indent="0">
              <a:buNone/>
            </a:pPr>
            <a:r>
              <a:rPr lang="en-US" b="1" u="sng" dirty="0" smtClean="0"/>
              <a:t>Emotional</a:t>
            </a:r>
            <a:r>
              <a:rPr lang="en-US" dirty="0" smtClean="0"/>
              <a:t>– Upsetting, excluding or embarrassing a person. </a:t>
            </a:r>
          </a:p>
          <a:p>
            <a:pPr marL="118872" indent="0">
              <a:buNone/>
            </a:pPr>
            <a:endParaRPr lang="en-US" dirty="0"/>
          </a:p>
          <a:p>
            <a:pPr marL="118872" indent="0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3119448"/>
              </p:ext>
            </p:extLst>
          </p:nvPr>
        </p:nvGraphicFramePr>
        <p:xfrm>
          <a:off x="914400" y="3048000"/>
          <a:ext cx="6096000" cy="3429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68580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Intentional Exclusion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Nasty Notes</a:t>
                      </a:r>
                      <a:endParaRPr lang="en-US" b="1" dirty="0"/>
                    </a:p>
                  </a:txBody>
                  <a:tcPr/>
                </a:tc>
              </a:tr>
              <a:tr h="68580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Tormenting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Threatening</a:t>
                      </a:r>
                      <a:endParaRPr lang="en-US" b="1" dirty="0"/>
                    </a:p>
                  </a:txBody>
                  <a:tcPr/>
                </a:tc>
              </a:tr>
              <a:tr h="68580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Humiliation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Social Embarrassment </a:t>
                      </a:r>
                      <a:endParaRPr lang="en-US" b="1" dirty="0"/>
                    </a:p>
                  </a:txBody>
                  <a:tcPr/>
                </a:tc>
              </a:tr>
              <a:tr h="1371600">
                <a:tc gridSpan="2">
                  <a:txBody>
                    <a:bodyPr/>
                    <a:lstStyle/>
                    <a:p>
                      <a:pPr algn="ctr"/>
                      <a:r>
                        <a:rPr lang="en-US" sz="4800" b="1" dirty="0" smtClean="0"/>
                        <a:t>CYBERBULLYING</a:t>
                      </a:r>
                      <a:r>
                        <a:rPr lang="en-US" sz="4800" b="1" baseline="0" dirty="0" smtClean="0"/>
                        <a:t> </a:t>
                      </a:r>
                      <a:endParaRPr lang="en-US" sz="48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77324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Forms of Bullying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8872" indent="0">
              <a:buNone/>
            </a:pPr>
            <a:r>
              <a:rPr lang="en-US" b="1" u="sng" dirty="0" smtClean="0"/>
              <a:t>Sexual</a:t>
            </a:r>
            <a:r>
              <a:rPr lang="en-US" dirty="0" smtClean="0"/>
              <a:t>– Singles out a person because of gender and/or sexual orientation and demonstrates unwarranted/unwelcome sexual behavior. </a:t>
            </a:r>
          </a:p>
          <a:p>
            <a:pPr marL="118872" indent="0">
              <a:buNone/>
            </a:pPr>
            <a:endParaRPr lang="en-US" dirty="0"/>
          </a:p>
          <a:p>
            <a:pPr marL="118872" indent="0">
              <a:buNone/>
            </a:pPr>
            <a:endParaRPr lang="en-US" dirty="0"/>
          </a:p>
          <a:p>
            <a:pPr marL="118872" indent="0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2106267"/>
              </p:ext>
            </p:extLst>
          </p:nvPr>
        </p:nvGraphicFramePr>
        <p:xfrm>
          <a:off x="1219200" y="3962399"/>
          <a:ext cx="6096000" cy="2362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0"/>
              </a:tblGrid>
              <a:tr h="787400">
                <a:tc>
                  <a:txBody>
                    <a:bodyPr/>
                    <a:lstStyle/>
                    <a:p>
                      <a:pPr algn="ctr"/>
                      <a:endParaRPr lang="en-US" b="1" dirty="0" smtClean="0"/>
                    </a:p>
                    <a:p>
                      <a:pPr algn="ctr"/>
                      <a:r>
                        <a:rPr lang="en-US" b="1" dirty="0" smtClean="0"/>
                        <a:t>Sexual Comments</a:t>
                      </a:r>
                      <a:endParaRPr lang="en-US" b="1" dirty="0"/>
                    </a:p>
                  </a:txBody>
                  <a:tcPr/>
                </a:tc>
              </a:tr>
              <a:tr h="787400">
                <a:tc>
                  <a:txBody>
                    <a:bodyPr/>
                    <a:lstStyle/>
                    <a:p>
                      <a:pPr algn="ctr"/>
                      <a:endParaRPr lang="en-US" b="1" dirty="0" smtClean="0"/>
                    </a:p>
                    <a:p>
                      <a:pPr algn="ctr"/>
                      <a:r>
                        <a:rPr lang="en-US" b="1" dirty="0" smtClean="0"/>
                        <a:t>Abusive</a:t>
                      </a:r>
                      <a:r>
                        <a:rPr lang="en-US" b="1" baseline="0" dirty="0" smtClean="0"/>
                        <a:t> Comments</a:t>
                      </a:r>
                      <a:endParaRPr lang="en-US" b="1" dirty="0"/>
                    </a:p>
                  </a:txBody>
                  <a:tcPr/>
                </a:tc>
              </a:tr>
              <a:tr h="787400">
                <a:tc>
                  <a:txBody>
                    <a:bodyPr/>
                    <a:lstStyle/>
                    <a:p>
                      <a:pPr algn="ctr"/>
                      <a:endParaRPr lang="en-US" b="1" dirty="0" smtClean="0"/>
                    </a:p>
                    <a:p>
                      <a:pPr algn="ctr"/>
                      <a:r>
                        <a:rPr lang="en-US" b="1" dirty="0" smtClean="0"/>
                        <a:t>Unwanted Physical Contact</a:t>
                      </a:r>
                      <a:endParaRPr lang="en-US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4749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Forms of Bullying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8872" indent="0">
              <a:buNone/>
            </a:pPr>
            <a:r>
              <a:rPr lang="en-US" b="1" u="sng" dirty="0" smtClean="0"/>
              <a:t>Racial</a:t>
            </a:r>
            <a:r>
              <a:rPr lang="en-US" dirty="0" smtClean="0"/>
              <a:t>- Involves rejection or isolation of a person because of ethnicity. </a:t>
            </a:r>
          </a:p>
          <a:p>
            <a:pPr marL="118872" indent="0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047799"/>
              </p:ext>
            </p:extLst>
          </p:nvPr>
        </p:nvGraphicFramePr>
        <p:xfrm>
          <a:off x="1600200" y="3719694"/>
          <a:ext cx="6096000" cy="10809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536725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Gestures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Racial</a:t>
                      </a:r>
                      <a:r>
                        <a:rPr lang="en-US" b="1" baseline="0" dirty="0" smtClean="0"/>
                        <a:t> Slurs</a:t>
                      </a:r>
                      <a:endParaRPr lang="en-US" b="1" dirty="0"/>
                    </a:p>
                  </a:txBody>
                  <a:tcPr/>
                </a:tc>
              </a:tr>
              <a:tr h="54418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Taunts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Name-Calling</a:t>
                      </a:r>
                      <a:endParaRPr lang="en-US" b="1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7465834"/>
              </p:ext>
            </p:extLst>
          </p:nvPr>
        </p:nvGraphicFramePr>
        <p:xfrm>
          <a:off x="1600200" y="5257800"/>
          <a:ext cx="6096000" cy="899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0"/>
              </a:tblGrid>
              <a:tr h="89916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Making fun of: customs, skin color, accent and/or food choices.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65643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1642</TotalTime>
  <Words>620</Words>
  <Application>Microsoft Office PowerPoint</Application>
  <PresentationFormat>On-screen Show (4:3)</PresentationFormat>
  <Paragraphs>126</Paragraphs>
  <Slides>18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5" baseType="lpstr">
      <vt:lpstr>Arial</vt:lpstr>
      <vt:lpstr>Calibri</vt:lpstr>
      <vt:lpstr>Corbel</vt:lpstr>
      <vt:lpstr>Wingdings</vt:lpstr>
      <vt:lpstr>Wingdings 2</vt:lpstr>
      <vt:lpstr>Wingdings 3</vt:lpstr>
      <vt:lpstr>Module</vt:lpstr>
      <vt:lpstr>Bullying </vt:lpstr>
      <vt:lpstr>Warrior Anti-Bullying Goals</vt:lpstr>
      <vt:lpstr>What is bullying?</vt:lpstr>
      <vt:lpstr>Forms of Bullying</vt:lpstr>
      <vt:lpstr>Forms of Bullying</vt:lpstr>
      <vt:lpstr>Forms of Bullying</vt:lpstr>
      <vt:lpstr>Forms of Bullying</vt:lpstr>
      <vt:lpstr>Forms of Bullying</vt:lpstr>
      <vt:lpstr>Forms of Bullying</vt:lpstr>
      <vt:lpstr>Who Is Involved In Bullying?</vt:lpstr>
      <vt:lpstr>Who Is Involved In Bullying?</vt:lpstr>
      <vt:lpstr>Who Is Involved In Bullying?</vt:lpstr>
      <vt:lpstr>Why Does Bullying Occur?</vt:lpstr>
      <vt:lpstr>Cyberbullying</vt:lpstr>
      <vt:lpstr>Cyberbullying vs. Bullying</vt:lpstr>
      <vt:lpstr>Cyberbullying Examples</vt:lpstr>
      <vt:lpstr>When bullying occurs…</vt:lpstr>
      <vt:lpstr>Resources</vt:lpstr>
    </vt:vector>
  </TitlesOfParts>
  <Company>Anderson School District 2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Katie Engram</dc:creator>
  <cp:lastModifiedBy>Katie Engram</cp:lastModifiedBy>
  <cp:revision>95</cp:revision>
  <cp:lastPrinted>2018-04-26T14:13:20Z</cp:lastPrinted>
  <dcterms:created xsi:type="dcterms:W3CDTF">2015-09-11T15:23:54Z</dcterms:created>
  <dcterms:modified xsi:type="dcterms:W3CDTF">2023-10-17T19:45:26Z</dcterms:modified>
</cp:coreProperties>
</file>