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Schoolbell" panose="020B0604020202020204" charset="0"/>
      <p:regular r:id="rId7"/>
    </p:embeddedFont>
    <p:embeddedFont>
      <p:font typeface="Raleway" panose="020B0604020202020204" charset="0"/>
      <p:regular r:id="rId8"/>
      <p:bold r:id="rId9"/>
      <p:italic r:id="rId10"/>
      <p:boldItalic r:id="rId11"/>
    </p:embeddedFont>
    <p:embeddedFont>
      <p:font typeface="La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931428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8b8b586f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8b8b586f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439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61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8a1304d43f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8a1304d43f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279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8a1304d43f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8a1304d43f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335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dcharacter.com/middle_school/respecting-other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1629550" y="550150"/>
            <a:ext cx="7374900" cy="1664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000">
                <a:latin typeface="Schoolbell"/>
                <a:ea typeface="Schoolbell"/>
                <a:cs typeface="Schoolbell"/>
                <a:sym typeface="Schoolbell"/>
              </a:rPr>
              <a:t>RESPECTING OTHERS: HOW TO TREAT OTHERS WITH RESPECT </a:t>
            </a:r>
            <a:endParaRPr/>
          </a:p>
        </p:txBody>
      </p:sp>
      <p:sp>
        <p:nvSpPr>
          <p:cNvPr id="87" name="Google Shape;87;p13"/>
          <p:cNvSpPr txBox="1">
            <a:spLocks noGrp="1"/>
          </p:cNvSpPr>
          <p:nvPr>
            <p:ph type="subTitle" idx="1"/>
          </p:nvPr>
        </p:nvSpPr>
        <p:spPr>
          <a:xfrm>
            <a:off x="884075" y="2214850"/>
            <a:ext cx="7688100" cy="269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900">
                <a:latin typeface="Schoolbell"/>
                <a:ea typeface="Schoolbell"/>
                <a:cs typeface="Schoolbell"/>
                <a:sym typeface="Schoolbell"/>
              </a:rPr>
              <a:t>Presentation Focus: </a:t>
            </a:r>
            <a:endParaRPr sz="1900">
              <a:latin typeface="Schoolbell"/>
              <a:ea typeface="Schoolbell"/>
              <a:cs typeface="Schoolbell"/>
              <a:sym typeface="Schoolbell"/>
            </a:endParaRPr>
          </a:p>
          <a:p>
            <a:pPr marL="0" lvl="0" indent="0" algn="l" rtl="0">
              <a:spcBef>
                <a:spcPts val="0"/>
              </a:spcBef>
              <a:spcAft>
                <a:spcPts val="0"/>
              </a:spcAft>
              <a:buNone/>
            </a:pPr>
            <a:endParaRPr sz="1900">
              <a:latin typeface="Schoolbell"/>
              <a:ea typeface="Schoolbell"/>
              <a:cs typeface="Schoolbell"/>
              <a:sym typeface="Schoolbell"/>
            </a:endParaRPr>
          </a:p>
          <a:p>
            <a:pPr marL="457200" lvl="0" indent="-349250" algn="l" rtl="0">
              <a:spcBef>
                <a:spcPts val="0"/>
              </a:spcBef>
              <a:spcAft>
                <a:spcPts val="0"/>
              </a:spcAft>
              <a:buSzPts val="1900"/>
              <a:buFont typeface="Schoolbell"/>
              <a:buChar char="●"/>
            </a:pPr>
            <a:r>
              <a:rPr lang="en" sz="1900">
                <a:latin typeface="Schoolbell"/>
                <a:ea typeface="Schoolbell"/>
                <a:cs typeface="Schoolbell"/>
                <a:sym typeface="Schoolbell"/>
              </a:rPr>
              <a:t>Having commalitites despite our differences</a:t>
            </a:r>
            <a:endParaRPr sz="1900">
              <a:latin typeface="Schoolbell"/>
              <a:ea typeface="Schoolbell"/>
              <a:cs typeface="Schoolbell"/>
              <a:sym typeface="Schoolbell"/>
            </a:endParaRPr>
          </a:p>
          <a:p>
            <a:pPr marL="0" lvl="0" indent="0" algn="l" rtl="0">
              <a:spcBef>
                <a:spcPts val="0"/>
              </a:spcBef>
              <a:spcAft>
                <a:spcPts val="0"/>
              </a:spcAft>
              <a:buNone/>
            </a:pPr>
            <a:endParaRPr sz="1900">
              <a:latin typeface="Schoolbell"/>
              <a:ea typeface="Schoolbell"/>
              <a:cs typeface="Schoolbell"/>
              <a:sym typeface="Schoolbell"/>
            </a:endParaRPr>
          </a:p>
          <a:p>
            <a:pPr marL="457200" lvl="0" indent="-349250" algn="l" rtl="0">
              <a:spcBef>
                <a:spcPts val="0"/>
              </a:spcBef>
              <a:spcAft>
                <a:spcPts val="0"/>
              </a:spcAft>
              <a:buSzPts val="1900"/>
              <a:buFont typeface="Schoolbell"/>
              <a:buChar char="●"/>
            </a:pPr>
            <a:r>
              <a:rPr lang="en" sz="1900">
                <a:latin typeface="Schoolbell"/>
                <a:ea typeface="Schoolbell"/>
                <a:cs typeface="Schoolbell"/>
                <a:sym typeface="Schoolbell"/>
              </a:rPr>
              <a:t>Differences and diversity are a wonderful part of our unique selves and world</a:t>
            </a:r>
            <a:endParaRPr sz="1900">
              <a:latin typeface="Schoolbell"/>
              <a:ea typeface="Schoolbell"/>
              <a:cs typeface="Schoolbell"/>
              <a:sym typeface="Schoolbell"/>
            </a:endParaRPr>
          </a:p>
          <a:p>
            <a:pPr marL="0" lvl="0" indent="0" algn="l" rtl="0">
              <a:spcBef>
                <a:spcPts val="0"/>
              </a:spcBef>
              <a:spcAft>
                <a:spcPts val="0"/>
              </a:spcAft>
              <a:buNone/>
            </a:pPr>
            <a:endParaRPr sz="1900">
              <a:latin typeface="Schoolbell"/>
              <a:ea typeface="Schoolbell"/>
              <a:cs typeface="Schoolbell"/>
              <a:sym typeface="Schoolbell"/>
            </a:endParaRPr>
          </a:p>
          <a:p>
            <a:pPr marL="457200" lvl="0" indent="-349250" algn="l" rtl="0">
              <a:spcBef>
                <a:spcPts val="0"/>
              </a:spcBef>
              <a:spcAft>
                <a:spcPts val="0"/>
              </a:spcAft>
              <a:buSzPts val="1900"/>
              <a:buFont typeface="Schoolbell"/>
              <a:buChar char="●"/>
            </a:pPr>
            <a:r>
              <a:rPr lang="en" sz="1900">
                <a:latin typeface="Schoolbell"/>
                <a:ea typeface="Schoolbell"/>
                <a:cs typeface="Schoolbell"/>
                <a:sym typeface="Schoolbell"/>
              </a:rPr>
              <a:t>Talking about differences in rude vs. respectful ways </a:t>
            </a:r>
            <a:endParaRPr sz="1900">
              <a:latin typeface="Schoolbell"/>
              <a:ea typeface="Schoolbell"/>
              <a:cs typeface="Schoolbell"/>
              <a:sym typeface="Schoolbe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1424525" y="519250"/>
            <a:ext cx="7688100" cy="1664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000">
                <a:latin typeface="Schoolbell"/>
                <a:ea typeface="Schoolbell"/>
                <a:cs typeface="Schoolbell"/>
                <a:sym typeface="Schoolbell"/>
              </a:rPr>
              <a:t>RESPECTING OTHERS: HOW TO TREAT OTHERS WITH RESPECT </a:t>
            </a:r>
            <a:endParaRPr sz="4000">
              <a:latin typeface="Schoolbell"/>
              <a:ea typeface="Schoolbell"/>
              <a:cs typeface="Schoolbell"/>
              <a:sym typeface="Schoolbell"/>
            </a:endParaRPr>
          </a:p>
        </p:txBody>
      </p:sp>
      <p:sp>
        <p:nvSpPr>
          <p:cNvPr id="93" name="Google Shape;93;p14"/>
          <p:cNvSpPr txBox="1">
            <a:spLocks noGrp="1"/>
          </p:cNvSpPr>
          <p:nvPr>
            <p:ph type="subTitle" idx="1"/>
          </p:nvPr>
        </p:nvSpPr>
        <p:spPr>
          <a:xfrm>
            <a:off x="289402" y="1860625"/>
            <a:ext cx="7688100" cy="5412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1018"/>
              <a:buNone/>
            </a:pPr>
            <a:r>
              <a:rPr lang="en" sz="1817">
                <a:solidFill>
                  <a:srgbClr val="000000"/>
                </a:solidFill>
                <a:latin typeface="Schoolbell"/>
                <a:ea typeface="Schoolbell"/>
                <a:cs typeface="Schoolbell"/>
                <a:sym typeface="Schoolbell"/>
              </a:rPr>
              <a:t>Treating people with respect makes your world a nicer place to live in, whether it’s at home, at school, or out in your community. And it’s easy – all you have to do is treat people the way you like to have them treat you. Here are a few ideas:</a:t>
            </a:r>
            <a:endParaRPr sz="1817">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SzPts val="1018"/>
              <a:buNone/>
            </a:pPr>
            <a:endParaRPr sz="1517">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Don’t insult people or make fun of them.</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Listen to others when they speak.</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Value other people’s opinions.</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Be considerate of people’s likes and dislikes.</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Don’t mock or tease people.</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Don’t talk about people behind their backs.</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None/>
            </a:pPr>
            <a:r>
              <a:rPr lang="en">
                <a:solidFill>
                  <a:srgbClr val="000000"/>
                </a:solidFill>
                <a:latin typeface="Schoolbell"/>
                <a:ea typeface="Schoolbell"/>
                <a:cs typeface="Schoolbell"/>
                <a:sym typeface="Schoolbell"/>
              </a:rPr>
              <a:t>• Be sensitive to other people’s feelings.</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SzPts val="1018"/>
              <a:buNone/>
            </a:pPr>
            <a:r>
              <a:rPr lang="en">
                <a:solidFill>
                  <a:srgbClr val="000000"/>
                </a:solidFill>
                <a:latin typeface="Schoolbell"/>
                <a:ea typeface="Schoolbell"/>
                <a:cs typeface="Schoolbell"/>
                <a:sym typeface="Schoolbell"/>
              </a:rPr>
              <a:t>• Don’t pressure someone to do something he or she doesn’t want to do.</a:t>
            </a:r>
            <a:endParaRPr>
              <a:solidFill>
                <a:srgbClr val="000000"/>
              </a:solidFill>
              <a:latin typeface="Schoolbell"/>
              <a:ea typeface="Schoolbell"/>
              <a:cs typeface="Schoolbell"/>
              <a:sym typeface="Schoolbell"/>
            </a:endParaRPr>
          </a:p>
          <a:p>
            <a:pPr marL="0" lvl="0" indent="0" algn="l" rtl="0">
              <a:lnSpc>
                <a:spcPct val="90000"/>
              </a:lnSpc>
              <a:spcBef>
                <a:spcPts val="0"/>
              </a:spcBef>
              <a:spcAft>
                <a:spcPts val="0"/>
              </a:spcAft>
              <a:buSzPts val="1018"/>
              <a:buNone/>
            </a:pPr>
            <a:endParaRPr sz="1517">
              <a:solidFill>
                <a:srgbClr val="000000"/>
              </a:solidFill>
              <a:latin typeface="Schoolbell"/>
              <a:ea typeface="Schoolbell"/>
              <a:cs typeface="Schoolbell"/>
              <a:sym typeface="Schoolbe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1324125" y="507750"/>
            <a:ext cx="7688700" cy="5352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4000">
                <a:latin typeface="Schoolbell"/>
                <a:ea typeface="Schoolbell"/>
                <a:cs typeface="Schoolbell"/>
                <a:sym typeface="Schoolbell"/>
              </a:rPr>
              <a:t>RESPECTING OTHERS: HOW TO TREAT OTHERS WITH RESPECT </a:t>
            </a:r>
            <a:endParaRPr sz="4000">
              <a:latin typeface="Schoolbell"/>
              <a:ea typeface="Schoolbell"/>
              <a:cs typeface="Schoolbell"/>
              <a:sym typeface="Schoolbell"/>
            </a:endParaRPr>
          </a:p>
          <a:p>
            <a:pPr marL="0" lvl="0" indent="0" algn="l" rtl="0">
              <a:spcBef>
                <a:spcPts val="0"/>
              </a:spcBef>
              <a:spcAft>
                <a:spcPts val="0"/>
              </a:spcAft>
              <a:buNone/>
            </a:pPr>
            <a:endParaRPr/>
          </a:p>
        </p:txBody>
      </p:sp>
      <p:sp>
        <p:nvSpPr>
          <p:cNvPr id="99" name="Google Shape;99;p15"/>
          <p:cNvSpPr txBox="1">
            <a:spLocks noGrp="1"/>
          </p:cNvSpPr>
          <p:nvPr>
            <p:ph type="body" idx="1"/>
          </p:nvPr>
        </p:nvSpPr>
        <p:spPr>
          <a:xfrm>
            <a:off x="358750" y="1700450"/>
            <a:ext cx="8059200" cy="3188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100">
                <a:solidFill>
                  <a:srgbClr val="000000"/>
                </a:solidFill>
                <a:highlight>
                  <a:srgbClr val="FFFFFF"/>
                </a:highlight>
                <a:latin typeface="Schoolbell"/>
                <a:ea typeface="Schoolbell"/>
                <a:cs typeface="Schoolbell"/>
                <a:sym typeface="Schoolbell"/>
              </a:rPr>
              <a:t>We live in a diverse nation made up of many different cultures, languages, races, and backgrounds. That kind of variety can make all our lives a lot more fun and interesting, but only if we get along with each other. And to do that we have to respect each other. In addition to the list above, here are some ways we can respect people who are different from us:</a:t>
            </a:r>
            <a:endParaRPr sz="2100">
              <a:solidFill>
                <a:srgbClr val="000000"/>
              </a:solidFill>
              <a:highlight>
                <a:srgbClr val="FFFFFF"/>
              </a:highlight>
              <a:latin typeface="Schoolbell"/>
              <a:ea typeface="Schoolbell"/>
              <a:cs typeface="Schoolbell"/>
              <a:sym typeface="Schoolbell"/>
            </a:endParaRPr>
          </a:p>
          <a:p>
            <a:pPr marL="0" lvl="0" indent="0" algn="l" rtl="0">
              <a:lnSpc>
                <a:spcPct val="100000"/>
              </a:lnSpc>
              <a:spcBef>
                <a:spcPts val="1200"/>
              </a:spcBef>
              <a:spcAft>
                <a:spcPts val="0"/>
              </a:spcAft>
              <a:buNone/>
            </a:pPr>
            <a:r>
              <a:rPr lang="en" sz="1885">
                <a:solidFill>
                  <a:srgbClr val="000000"/>
                </a:solidFill>
                <a:highlight>
                  <a:srgbClr val="FFFFFF"/>
                </a:highlight>
                <a:latin typeface="Schoolbell"/>
                <a:ea typeface="Schoolbell"/>
                <a:cs typeface="Schoolbell"/>
                <a:sym typeface="Schoolbell"/>
              </a:rPr>
              <a:t>• Try to learn something from the other person.</a:t>
            </a:r>
            <a:endParaRPr sz="1885">
              <a:solidFill>
                <a:srgbClr val="000000"/>
              </a:solidFill>
              <a:highlight>
                <a:srgbClr val="FFFFFF"/>
              </a:highlight>
              <a:latin typeface="Schoolbell"/>
              <a:ea typeface="Schoolbell"/>
              <a:cs typeface="Schoolbell"/>
              <a:sym typeface="Schoolbell"/>
            </a:endParaRPr>
          </a:p>
          <a:p>
            <a:pPr marL="0" lvl="0" indent="0" algn="l" rtl="0">
              <a:lnSpc>
                <a:spcPct val="100000"/>
              </a:lnSpc>
              <a:spcBef>
                <a:spcPts val="0"/>
              </a:spcBef>
              <a:spcAft>
                <a:spcPts val="0"/>
              </a:spcAft>
              <a:buNone/>
            </a:pPr>
            <a:r>
              <a:rPr lang="en" sz="1885">
                <a:solidFill>
                  <a:srgbClr val="000000"/>
                </a:solidFill>
                <a:highlight>
                  <a:srgbClr val="FFFFFF"/>
                </a:highlight>
                <a:latin typeface="Schoolbell"/>
                <a:ea typeface="Schoolbell"/>
                <a:cs typeface="Schoolbell"/>
                <a:sym typeface="Schoolbell"/>
              </a:rPr>
              <a:t>• Never stereotype people.</a:t>
            </a:r>
            <a:endParaRPr sz="1885">
              <a:solidFill>
                <a:srgbClr val="000000"/>
              </a:solidFill>
              <a:highlight>
                <a:srgbClr val="FFFFFF"/>
              </a:highlight>
              <a:latin typeface="Schoolbell"/>
              <a:ea typeface="Schoolbell"/>
              <a:cs typeface="Schoolbell"/>
              <a:sym typeface="Schoolbell"/>
            </a:endParaRPr>
          </a:p>
          <a:p>
            <a:pPr marL="0" lvl="0" indent="0" algn="l" rtl="0">
              <a:lnSpc>
                <a:spcPct val="100000"/>
              </a:lnSpc>
              <a:spcBef>
                <a:spcPts val="0"/>
              </a:spcBef>
              <a:spcAft>
                <a:spcPts val="0"/>
              </a:spcAft>
              <a:buNone/>
            </a:pPr>
            <a:r>
              <a:rPr lang="en" sz="1885">
                <a:solidFill>
                  <a:srgbClr val="000000"/>
                </a:solidFill>
                <a:highlight>
                  <a:srgbClr val="FFFFFF"/>
                </a:highlight>
                <a:latin typeface="Schoolbell"/>
                <a:ea typeface="Schoolbell"/>
                <a:cs typeface="Schoolbell"/>
                <a:sym typeface="Schoolbell"/>
              </a:rPr>
              <a:t>• Show interest and appreciation for other people’s cultures and backgrounds.</a:t>
            </a:r>
            <a:endParaRPr sz="1885">
              <a:solidFill>
                <a:srgbClr val="000000"/>
              </a:solidFill>
              <a:highlight>
                <a:srgbClr val="FFFFFF"/>
              </a:highlight>
              <a:latin typeface="Schoolbell"/>
              <a:ea typeface="Schoolbell"/>
              <a:cs typeface="Schoolbell"/>
              <a:sym typeface="Schoolbell"/>
            </a:endParaRPr>
          </a:p>
          <a:p>
            <a:pPr marL="0" lvl="0" indent="0" algn="l" rtl="0">
              <a:lnSpc>
                <a:spcPct val="100000"/>
              </a:lnSpc>
              <a:spcBef>
                <a:spcPts val="0"/>
              </a:spcBef>
              <a:spcAft>
                <a:spcPts val="0"/>
              </a:spcAft>
              <a:buNone/>
            </a:pPr>
            <a:r>
              <a:rPr lang="en" sz="1885">
                <a:solidFill>
                  <a:srgbClr val="000000"/>
                </a:solidFill>
                <a:highlight>
                  <a:srgbClr val="FFFFFF"/>
                </a:highlight>
                <a:latin typeface="Schoolbell"/>
                <a:ea typeface="Schoolbell"/>
                <a:cs typeface="Schoolbell"/>
                <a:sym typeface="Schoolbell"/>
              </a:rPr>
              <a:t>• Don’t go along with prejudices and racist attitudes.</a:t>
            </a:r>
            <a:endParaRPr sz="1885">
              <a:solidFill>
                <a:srgbClr val="000000"/>
              </a:solidFill>
              <a:highlight>
                <a:srgbClr val="FFFFFF"/>
              </a:highlight>
              <a:latin typeface="Schoolbell"/>
              <a:ea typeface="Schoolbell"/>
              <a:cs typeface="Schoolbell"/>
              <a:sym typeface="Schoolbe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040">
                <a:latin typeface="Schoolbell"/>
                <a:ea typeface="Schoolbell"/>
                <a:cs typeface="Schoolbell"/>
                <a:sym typeface="Schoolbell"/>
              </a:rPr>
              <a:t>References</a:t>
            </a:r>
            <a:endParaRPr sz="2040">
              <a:latin typeface="Schoolbell"/>
              <a:ea typeface="Schoolbell"/>
              <a:cs typeface="Schoolbell"/>
              <a:sym typeface="Schoolbell"/>
            </a:endParaRPr>
          </a:p>
        </p:txBody>
      </p:sp>
      <p:sp>
        <p:nvSpPr>
          <p:cNvPr id="105" name="Google Shape;105;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LiveWireMedia 2023</a:t>
            </a:r>
            <a:r>
              <a:rPr lang="en" i="1"/>
              <a:t> GoodCharacter.com </a:t>
            </a:r>
            <a:r>
              <a:rPr lang="en"/>
              <a:t>Available at: </a:t>
            </a:r>
            <a:r>
              <a:rPr lang="en" u="sng">
                <a:solidFill>
                  <a:schemeClr val="hlink"/>
                </a:solidFill>
                <a:hlinkClick r:id="rId3"/>
              </a:rPr>
              <a:t>https://www.goodcharacter.com/middle_school/respecting-others/</a:t>
            </a:r>
            <a:r>
              <a:rPr lang="en"/>
              <a:t> (Accessed 5 October 2023)</a:t>
            </a: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On-screen Show (16:9)</PresentationFormat>
  <Paragraphs>27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Schoolbell</vt:lpstr>
      <vt:lpstr>Raleway</vt:lpstr>
      <vt:lpstr>Arial</vt:lpstr>
      <vt:lpstr>Lato</vt:lpstr>
      <vt:lpstr>Streamline</vt:lpstr>
      <vt:lpstr>RESPECTING OTHERS: HOW TO TREAT OTHERS WITH RESPECT </vt:lpstr>
      <vt:lpstr>RESPECTING OTHERS: HOW TO TREAT OTHERS WITH RESPECT </vt:lpstr>
      <vt:lpstr>RESPECTING OTHERS: HOW TO TREAT OTHERS WITH RESPECT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RESPECTING OTHERS: HOW TO TREAT OTHERS WITH RESPECT </dc:title>
  <dc:creator>Katie Engram</dc:creator>
  <cp:lastModifiedBy>Katie Engram</cp:lastModifiedBy>
  <cp:revision>1</cp:revision>
  <dcterms:modified xsi:type="dcterms:W3CDTF">2023-10-17T19:46:55Z</dcterms:modified>
</cp:coreProperties>
</file>